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74" r:id="rId2"/>
    <p:sldId id="276" r:id="rId3"/>
    <p:sldId id="272" r:id="rId4"/>
    <p:sldId id="27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6161A-D73C-4B19-9BF7-A71B6D2DFB7C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DF84F-C1F7-4058-AC77-B28B8AEDF1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6400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757D8-CA36-42D8-8C04-F16898A6C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596B47-8A38-4D39-9C7C-B192E0AE29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29E79-220B-410F-A695-38313C5DD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1631-67FB-475D-A8FF-B5F8852CDCBF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6FDC7-757A-4AB2-8FDF-B2E8AABD1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13FDB-7731-4193-A311-8DE0EF2E0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81A46-BE52-4907-BF14-3CC58DA063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1119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766AC-7367-4006-8580-F478304E8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260EDE-D610-41BC-A819-FA5904F829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9434C9-306A-4F7E-AD79-49EF1B23B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1631-67FB-475D-A8FF-B5F8852CDCBF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37B8FA-4383-4B84-AD9D-561643CB3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1364A-BE9D-49F6-B78D-DEBB0C512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81A46-BE52-4907-BF14-3CC58DA063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606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6D5CD4-5495-4A67-81BF-9B98FC5803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0C7FD4-74F6-4E0C-B741-25BAA565A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90998-DB6F-47C3-9C05-003B9F9CF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1631-67FB-475D-A8FF-B5F8852CDCBF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02F72-8A40-47EB-B378-A10A501D9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ADB5C-AF5B-4D62-A305-A064F60C0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81A46-BE52-4907-BF14-3CC58DA063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602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D2BE3-1441-4F09-B8D1-AB4672D02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DBF19-C876-46E2-92CC-554E26FF0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472BF-8E92-4D8B-9818-AEEC656B4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1631-67FB-475D-A8FF-B5F8852CDCBF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FCCF4-A4BC-4B37-812B-F8A7DFCBD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AA3DC-5B1E-4627-AD7C-FE57AA48B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81A46-BE52-4907-BF14-3CC58DA063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938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8F4C3-064E-4893-9F1B-2997F9EC3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4B129-58B8-477B-B136-BC7EC4D74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3A95F-B26B-4D64-8704-AC85F17D0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1631-67FB-475D-A8FF-B5F8852CDCBF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98AD7-7481-4E29-BAC6-E10F456B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FE6FA-E56C-4421-8151-0A525B39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81A46-BE52-4907-BF14-3CC58DA063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441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20B58-EA7C-47E4-B541-F5AD6B059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46E1A-10A8-47BF-96A1-FA03ABBD2C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6F5CCF-2EFE-430D-BD0A-E2D55B279E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1648F1-17C0-4B9E-8491-F38899EF7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1631-67FB-475D-A8FF-B5F8852CDCBF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62690-9152-44EA-B25D-6DDCF59EE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07F4C-5CD8-441E-8430-7A6B472F6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81A46-BE52-4907-BF14-3CC58DA063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1788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9ACB3-6511-4E60-ABE5-CEC6732BD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4971E0-25D8-4677-864F-ED1B39AEA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CBFDC-A246-4577-BDAF-36FD35921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29CE6-BD15-4F58-8931-1F938E3BE5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2D9632-6AFB-4C35-B7F6-9197BD7E4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42DF12-28AD-4F47-A6DE-EB2C9B00B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1631-67FB-475D-A8FF-B5F8852CDCBF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B72D49-8F72-420B-8A08-8265CDBCD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B421C2-D02C-4AEF-9305-DA146EF61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81A46-BE52-4907-BF14-3CC58DA063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1421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B70A9-6DA9-47D9-B81D-8042F583A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291AAE-0794-4307-B3B3-6DA2EA0F6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1631-67FB-475D-A8FF-B5F8852CDCBF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B556A2-EFEA-4CD0-BD1E-DE94AA8EE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14886-3970-41B5-9F56-0AD9A926C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81A46-BE52-4907-BF14-3CC58DA063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4525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ADA54-8D47-4A25-A639-F05844E50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1631-67FB-475D-A8FF-B5F8852CDCBF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D57EE4-D754-4F69-9156-B11ECD0C0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754710-E667-4DB2-8F06-A58D12F81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81A46-BE52-4907-BF14-3CC58DA063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2594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46763-267E-499C-92F5-3FC754DEC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3C922-F562-473A-9B9D-72B1FA218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EDF10D-F813-402A-BBC9-C76A84B64A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57A18-588E-41AB-A810-33E724180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1631-67FB-475D-A8FF-B5F8852CDCBF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81D6F8-6896-406F-BE11-8E75FD9F0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6E5078-4D89-44E4-B0F2-07C0FAEE6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81A46-BE52-4907-BF14-3CC58DA063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103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A83FD-B985-445A-A445-52E8E5FFE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38268A-BFBF-4C46-AD90-FAD5DA72EB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54373B-87AF-49D9-A955-2977853FA1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DBDF52-799C-4AD4-BBC1-961EF7B7B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A1631-67FB-475D-A8FF-B5F8852CDCBF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53044-464C-45C0-AD04-743A574F3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011A1-4F5D-4339-BF45-26E575795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81A46-BE52-4907-BF14-3CC58DA063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3236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2117F6-DE3C-41A9-BA45-A09156137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AB313-1CA5-4DC6-BC93-242B08E98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75E091-8D28-4EA6-B4B0-E9ABF7F8A6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A1631-67FB-475D-A8FF-B5F8852CDCBF}" type="datetimeFigureOut">
              <a:rPr lang="en-IN" smtClean="0"/>
              <a:t>08/01/2026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20E48-BD21-45A5-84A8-A62DC3A74C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4393C-5948-40E8-ABC8-E5CCC794D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81A46-BE52-4907-BF14-3CC58DA063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7484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073E6-E060-06FC-F1E2-E278CA471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03C382-6AAE-75A5-78C9-340258DAD2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4814" y="2323988"/>
            <a:ext cx="3424718" cy="287676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200" dirty="0">
                <a:solidFill>
                  <a:schemeClr val="bg1"/>
                </a:solidFill>
              </a:rPr>
              <a:t>Hand-eye coordination is vital for child development. Virtual Reality (VR) has emerged as a tool for training motor skills.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Aim: To evaluate whether VR training improves hand-eye coordination in children compared to conventional methods.</a:t>
            </a:r>
          </a:p>
          <a:p>
            <a:pPr marL="0" indent="0">
              <a:buNone/>
            </a:pPr>
            <a:endParaRPr lang="en-US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IN" sz="1200" dirty="0">
              <a:solidFill>
                <a:schemeClr val="bg1"/>
              </a:solidFill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ADA5E06B-E4F9-DAE2-F9FE-493396F089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17340" y="4074552"/>
            <a:ext cx="4397389" cy="21188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IN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                  </a:t>
            </a:r>
            <a:endParaRPr lang="en-IN" sz="1200" dirty="0">
              <a:solidFill>
                <a:schemeClr val="bg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DA51183-A3C4-B5D0-10AE-04ED26B169AA}"/>
              </a:ext>
            </a:extLst>
          </p:cNvPr>
          <p:cNvSpPr/>
          <p:nvPr/>
        </p:nvSpPr>
        <p:spPr>
          <a:xfrm>
            <a:off x="908976" y="1749383"/>
            <a:ext cx="2222641" cy="4247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b="1" dirty="0"/>
              <a:t>INTRODUCTION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E8BE08A-E610-647A-F5A6-AD7CB6B23B88}"/>
              </a:ext>
            </a:extLst>
          </p:cNvPr>
          <p:cNvSpPr/>
          <p:nvPr/>
        </p:nvSpPr>
        <p:spPr>
          <a:xfrm>
            <a:off x="908976" y="3876043"/>
            <a:ext cx="2254315" cy="42694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b="1" dirty="0"/>
              <a:t>METHODOLOGY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F6B3E74-FC9F-DCB3-58DD-93A9E4FDDC62}"/>
              </a:ext>
            </a:extLst>
          </p:cNvPr>
          <p:cNvSpPr/>
          <p:nvPr/>
        </p:nvSpPr>
        <p:spPr>
          <a:xfrm>
            <a:off x="71869" y="1585021"/>
            <a:ext cx="12020814" cy="4816779"/>
          </a:xfrm>
          <a:prstGeom prst="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6680F7D-1D5C-D879-0E5C-C1EFF9943EF1}"/>
              </a:ext>
            </a:extLst>
          </p:cNvPr>
          <p:cNvCxnSpPr>
            <a:cxnSpLocks/>
          </p:cNvCxnSpPr>
          <p:nvPr/>
        </p:nvCxnSpPr>
        <p:spPr>
          <a:xfrm>
            <a:off x="4202130" y="1585021"/>
            <a:ext cx="0" cy="4816780"/>
          </a:xfrm>
          <a:prstGeom prst="straightConnector1">
            <a:avLst/>
          </a:prstGeom>
          <a:ln w="952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5">
            <a:extLst>
              <a:ext uri="{FF2B5EF4-FFF2-40B4-BE49-F238E27FC236}">
                <a16:creationId xmlns:a16="http://schemas.microsoft.com/office/drawing/2014/main" id="{22A33BE8-6471-21AD-7683-128B179FAF5E}"/>
              </a:ext>
            </a:extLst>
          </p:cNvPr>
          <p:cNvSpPr txBox="1">
            <a:spLocks/>
          </p:cNvSpPr>
          <p:nvPr/>
        </p:nvSpPr>
        <p:spPr>
          <a:xfrm>
            <a:off x="1676401" y="347039"/>
            <a:ext cx="10515599" cy="680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b="1" dirty="0">
                <a:solidFill>
                  <a:srgbClr val="FFFF00"/>
                </a:solidFill>
              </a:rPr>
              <a:t>Effect of Virtual Reality Training on Hand-Eye Coordination in Children (A Pilot Randomized Study)</a:t>
            </a:r>
            <a:br>
              <a:rPr lang="en-US" sz="2000" b="1" dirty="0">
                <a:solidFill>
                  <a:srgbClr val="FFFF00"/>
                </a:solidFill>
              </a:rPr>
            </a:b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1600" b="1" dirty="0">
                <a:solidFill>
                  <a:schemeClr val="bg1"/>
                </a:solidFill>
              </a:rPr>
              <a:t>Authors: Dr. A. Kumar¹, Dr. B. Sharma²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¹Department of Pediatrics, ABC Medical College, ²Department of Orthopedics, XYZ University Hospital</a:t>
            </a:r>
            <a:br>
              <a:rPr lang="en-US" sz="1200" dirty="0">
                <a:solidFill>
                  <a:schemeClr val="bg1"/>
                </a:solidFill>
              </a:rPr>
            </a:br>
            <a:endParaRPr lang="en-IN" sz="1200" dirty="0">
              <a:solidFill>
                <a:schemeClr val="bg1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1D00395-26FB-9B67-BF42-0CCE7E493176}"/>
              </a:ext>
            </a:extLst>
          </p:cNvPr>
          <p:cNvSpPr/>
          <p:nvPr/>
        </p:nvSpPr>
        <p:spPr>
          <a:xfrm>
            <a:off x="5289912" y="1714840"/>
            <a:ext cx="2222640" cy="4247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b="1" dirty="0"/>
              <a:t>RESULTS</a:t>
            </a:r>
          </a:p>
        </p:txBody>
      </p:sp>
      <p:pic>
        <p:nvPicPr>
          <p:cNvPr id="22" name="Content Placeholder 3">
            <a:extLst>
              <a:ext uri="{FF2B5EF4-FFF2-40B4-BE49-F238E27FC236}">
                <a16:creationId xmlns:a16="http://schemas.microsoft.com/office/drawing/2014/main" id="{EC5E03BA-8BD0-90D3-381B-C1A56BFDB3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3075" y="2427953"/>
            <a:ext cx="2320973" cy="1723538"/>
          </a:xfrm>
          <a:prstGeom prst="rect">
            <a:avLst/>
          </a:prstGeom>
        </p:spPr>
      </p:pic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C15BBE7-07D9-D872-C6C8-8EF5689B25C8}"/>
              </a:ext>
            </a:extLst>
          </p:cNvPr>
          <p:cNvSpPr/>
          <p:nvPr/>
        </p:nvSpPr>
        <p:spPr>
          <a:xfrm>
            <a:off x="5289914" y="4377493"/>
            <a:ext cx="2222638" cy="4247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b="1" dirty="0"/>
              <a:t>DISCUSSION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CE1E20E-51DE-A6FB-4AEB-C51A1329C778}"/>
              </a:ext>
            </a:extLst>
          </p:cNvPr>
          <p:cNvSpPr txBox="1"/>
          <p:nvPr/>
        </p:nvSpPr>
        <p:spPr>
          <a:xfrm>
            <a:off x="4495079" y="4535400"/>
            <a:ext cx="66657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IN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229F5955-B2BD-5ABA-4F7D-007282EBCD54}"/>
              </a:ext>
            </a:extLst>
          </p:cNvPr>
          <p:cNvCxnSpPr>
            <a:cxnSpLocks/>
          </p:cNvCxnSpPr>
          <p:nvPr/>
        </p:nvCxnSpPr>
        <p:spPr>
          <a:xfrm>
            <a:off x="8495016" y="1585021"/>
            <a:ext cx="0" cy="4816780"/>
          </a:xfrm>
          <a:prstGeom prst="straightConnector1">
            <a:avLst/>
          </a:prstGeom>
          <a:ln w="952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6491EB2F-7C6E-CF4D-821E-B43D5B02A2DD}"/>
              </a:ext>
            </a:extLst>
          </p:cNvPr>
          <p:cNvSpPr/>
          <p:nvPr/>
        </p:nvSpPr>
        <p:spPr>
          <a:xfrm>
            <a:off x="9267083" y="1692873"/>
            <a:ext cx="2246327" cy="430458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b="1" dirty="0"/>
              <a:t>CONCLUSION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B9D59EE8-900F-8235-A7AF-897F8ED20078}"/>
              </a:ext>
            </a:extLst>
          </p:cNvPr>
          <p:cNvSpPr/>
          <p:nvPr/>
        </p:nvSpPr>
        <p:spPr>
          <a:xfrm>
            <a:off x="9455650" y="4411719"/>
            <a:ext cx="2139120" cy="41869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400" b="1" dirty="0"/>
              <a:t>REFERENCES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2277091-641E-C4BF-2DC4-57F5541A8C7A}"/>
              </a:ext>
            </a:extLst>
          </p:cNvPr>
          <p:cNvSpPr txBox="1"/>
          <p:nvPr/>
        </p:nvSpPr>
        <p:spPr>
          <a:xfrm>
            <a:off x="8679950" y="4791201"/>
            <a:ext cx="609771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200" dirty="0">
              <a:solidFill>
                <a:schemeClr val="bg1"/>
              </a:solidFill>
            </a:endParaRPr>
          </a:p>
          <a:p>
            <a:pPr marL="228600" indent="-228600">
              <a:buAutoNum type="arabicPeriod"/>
            </a:pPr>
            <a:r>
              <a:rPr lang="en-US" sz="1200" dirty="0">
                <a:solidFill>
                  <a:schemeClr val="bg1"/>
                </a:solidFill>
              </a:rPr>
              <a:t>Smith J. et al. Virtual Reality in Pediatric </a:t>
            </a:r>
          </a:p>
          <a:p>
            <a:r>
              <a:rPr lang="en-US" sz="1200" dirty="0">
                <a:solidFill>
                  <a:schemeClr val="bg1"/>
                </a:solidFill>
              </a:rPr>
              <a:t>Rehabilitation. J Child Dev, 2021.</a:t>
            </a:r>
          </a:p>
          <a:p>
            <a:pPr marL="0" indent="0">
              <a:buNone/>
            </a:pPr>
            <a:endParaRPr lang="en-US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2. Lee H. et al. Hand-Eye Coordination Training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bg1"/>
                </a:solidFill>
              </a:rPr>
              <a:t>Methods. Rehab Med, 2020.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80EAA6-427A-6173-D5D0-C4E64D6EC1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9709" y="73049"/>
            <a:ext cx="837107" cy="829204"/>
          </a:xfrm>
          <a:prstGeom prst="rect">
            <a:avLst/>
          </a:prstGeom>
        </p:spPr>
      </p:pic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269C9268-535B-9925-C325-1A77A6B5447D}"/>
              </a:ext>
            </a:extLst>
          </p:cNvPr>
          <p:cNvSpPr/>
          <p:nvPr/>
        </p:nvSpPr>
        <p:spPr>
          <a:xfrm>
            <a:off x="159385" y="4710014"/>
            <a:ext cx="3923096" cy="134354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rgbClr val="002060"/>
                </a:solidFill>
              </a:rPr>
              <a:t>Randomized Controlled Study</a:t>
            </a:r>
          </a:p>
          <a:p>
            <a:pPr algn="ctr"/>
            <a:endParaRPr lang="en-US" sz="1200" b="1" dirty="0">
              <a:solidFill>
                <a:srgbClr val="002060"/>
              </a:solidFill>
            </a:endParaRPr>
          </a:p>
          <a:p>
            <a:pPr algn="ctr"/>
            <a:r>
              <a:rPr lang="en-US" sz="1200" b="1" dirty="0">
                <a:solidFill>
                  <a:srgbClr val="002060"/>
                </a:solidFill>
              </a:rPr>
              <a:t>30 children; 15 in each group</a:t>
            </a:r>
          </a:p>
          <a:p>
            <a:pPr algn="ctr"/>
            <a:endParaRPr lang="en-US" sz="1200" b="1" dirty="0">
              <a:solidFill>
                <a:srgbClr val="002060"/>
              </a:solidFill>
            </a:endParaRPr>
          </a:p>
          <a:p>
            <a:pPr algn="ctr"/>
            <a:r>
              <a:rPr lang="en-US" sz="1200" b="1" dirty="0">
                <a:solidFill>
                  <a:srgbClr val="002060"/>
                </a:solidFill>
              </a:rPr>
              <a:t>6 weeks</a:t>
            </a:r>
          </a:p>
          <a:p>
            <a:pPr algn="ctr"/>
            <a:endParaRPr lang="en-US" sz="1200" b="1" dirty="0">
              <a:solidFill>
                <a:srgbClr val="002060"/>
              </a:solidFill>
            </a:endParaRPr>
          </a:p>
          <a:p>
            <a:pPr algn="ctr"/>
            <a:r>
              <a:rPr lang="en-US" sz="1200" b="1" dirty="0">
                <a:solidFill>
                  <a:srgbClr val="002060"/>
                </a:solidFill>
              </a:rPr>
              <a:t> Standardized Hand-Eye Coordination test(HECT)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8EBCEC9-5228-EA04-180C-C6687C4AB982}"/>
              </a:ext>
            </a:extLst>
          </p:cNvPr>
          <p:cNvSpPr/>
          <p:nvPr/>
        </p:nvSpPr>
        <p:spPr>
          <a:xfrm>
            <a:off x="4502088" y="5080102"/>
            <a:ext cx="3873278" cy="85868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850"/>
              </a:lnSpc>
            </a:pPr>
            <a:r>
              <a:rPr lang="en-US" sz="1400" b="1" dirty="0">
                <a:solidFill>
                  <a:srgbClr val="00206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VR Drives Significant Improvement</a:t>
            </a:r>
          </a:p>
          <a:p>
            <a:pPr algn="ctr">
              <a:lnSpc>
                <a:spcPts val="3850"/>
              </a:lnSpc>
            </a:pPr>
            <a:r>
              <a:rPr lang="en-US" sz="1400" dirty="0">
                <a:solidFill>
                  <a:srgbClr val="3B454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Point increase more in VR group</a:t>
            </a:r>
            <a:endParaRPr lang="en-US" sz="14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BEF9276-901A-0CAE-DE25-6BD10BC8FF8C}"/>
              </a:ext>
            </a:extLst>
          </p:cNvPr>
          <p:cNvSpPr/>
          <p:nvPr/>
        </p:nvSpPr>
        <p:spPr>
          <a:xfrm>
            <a:off x="8744990" y="2392777"/>
            <a:ext cx="3129529" cy="178851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rgbClr val="002060"/>
                </a:solidFill>
              </a:rPr>
              <a:t>VR: A Promising Horizon for Pediatric Rehabilitation</a:t>
            </a:r>
          </a:p>
          <a:p>
            <a:pPr algn="ctr"/>
            <a:endParaRPr lang="en-US" sz="1400" b="1" dirty="0">
              <a:solidFill>
                <a:srgbClr val="002060"/>
              </a:solidFill>
            </a:endParaRPr>
          </a:p>
          <a:p>
            <a:pPr algn="ctr"/>
            <a:r>
              <a:rPr lang="en-IN" sz="1400" b="1" dirty="0">
                <a:solidFill>
                  <a:srgbClr val="002060"/>
                </a:solidFill>
              </a:rPr>
              <a:t>Could be integrated into paediatric rehabilitation programs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049E91-4EDD-0B29-FABB-9DFD804D6D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40" y="959818"/>
            <a:ext cx="1579001" cy="3963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89766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B5994-F617-7E75-BF61-BA8CE946E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FCC4CA3-69A6-A929-2A8A-B9E2D0CB6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490" y="441852"/>
            <a:ext cx="10515600" cy="1439983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>
                <a:solidFill>
                  <a:srgbClr val="FFFF00"/>
                </a:solidFill>
              </a:rPr>
              <a:t>Effect of Virtual Reality Training on Hand-Eye Coordination in Children (A Pilot Randomized Study</a:t>
            </a:r>
            <a:r>
              <a:rPr lang="en-US" sz="1800" b="1" dirty="0">
                <a:solidFill>
                  <a:srgbClr val="FFFF00"/>
                </a:solidFill>
              </a:rPr>
              <a:t>)</a:t>
            </a:r>
            <a:br>
              <a:rPr lang="en-US" sz="1800" b="1" dirty="0">
                <a:solidFill>
                  <a:srgbClr val="FFFF00"/>
                </a:solidFill>
              </a:rPr>
            </a:br>
            <a:br>
              <a:rPr lang="en-US" sz="1800" b="1" dirty="0">
                <a:solidFill>
                  <a:srgbClr val="FFFF00"/>
                </a:solidFill>
              </a:rPr>
            </a:br>
            <a:br>
              <a:rPr lang="en-US" sz="1200" dirty="0">
                <a:solidFill>
                  <a:srgbClr val="FFFF00"/>
                </a:solidFill>
              </a:rPr>
            </a:br>
            <a:br>
              <a:rPr lang="en-US" sz="1200" dirty="0">
                <a:solidFill>
                  <a:srgbClr val="FFFF00"/>
                </a:solidFill>
              </a:rPr>
            </a:br>
            <a:br>
              <a:rPr lang="en-US" sz="1200" dirty="0">
                <a:solidFill>
                  <a:srgbClr val="FFFF00"/>
                </a:solidFill>
              </a:rPr>
            </a:br>
            <a:endParaRPr lang="en-IN" sz="1200" dirty="0">
              <a:solidFill>
                <a:srgbClr val="FFFF00"/>
              </a:solidFill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7814526-3065-0F84-66FB-9F4E2621FA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1548" y="2809763"/>
            <a:ext cx="5649930" cy="331675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>
                <a:solidFill>
                  <a:schemeClr val="bg1"/>
                </a:solidFill>
              </a:rPr>
              <a:t>Hand-eye coordination is vital for child development. </a:t>
            </a:r>
            <a:r>
              <a:rPr lang="en-US" sz="1800" b="1" i="1" dirty="0">
                <a:solidFill>
                  <a:srgbClr val="FFFF00"/>
                </a:solidFill>
              </a:rPr>
              <a:t>Virtual Reality (VR) has emerged as a tool for training </a:t>
            </a:r>
            <a:r>
              <a:rPr lang="en-US" sz="1800" dirty="0">
                <a:solidFill>
                  <a:schemeClr val="bg1"/>
                </a:solidFill>
              </a:rPr>
              <a:t>motor skills. 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800" dirty="0">
                <a:solidFill>
                  <a:schemeClr val="bg1"/>
                </a:solidFill>
              </a:rPr>
              <a:t>Aim: To evaluate whether VR training improves hand-eye coordination in children compared to conventional methods.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lnSpc>
                <a:spcPct val="100000"/>
              </a:lnSpc>
              <a:buNone/>
            </a:pPr>
            <a:endParaRPr lang="en-IN" sz="1800" dirty="0">
              <a:solidFill>
                <a:schemeClr val="bg1"/>
              </a:solidFill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5D34B8C-5B80-66A1-580A-0EB3AA545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40523" y="1971296"/>
            <a:ext cx="5181600" cy="393768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IN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 </a:t>
            </a:r>
            <a:endParaRPr lang="en-IN" sz="1800" dirty="0">
              <a:solidFill>
                <a:schemeClr val="bg1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77C1C1E-1C4B-0669-8A57-85E3E6613F17}"/>
              </a:ext>
            </a:extLst>
          </p:cNvPr>
          <p:cNvSpPr/>
          <p:nvPr/>
        </p:nvSpPr>
        <p:spPr>
          <a:xfrm>
            <a:off x="1568573" y="1803190"/>
            <a:ext cx="2609636" cy="5682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INTRODUCTION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77FCAF0-D772-7345-DEB0-532B07446BE4}"/>
              </a:ext>
            </a:extLst>
          </p:cNvPr>
          <p:cNvSpPr/>
          <p:nvPr/>
        </p:nvSpPr>
        <p:spPr>
          <a:xfrm>
            <a:off x="7705619" y="1781434"/>
            <a:ext cx="2609636" cy="5682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METHODOLOGY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93CE18-A11F-D8C3-E1A3-CD1006B3A6E8}"/>
              </a:ext>
            </a:extLst>
          </p:cNvPr>
          <p:cNvSpPr/>
          <p:nvPr/>
        </p:nvSpPr>
        <p:spPr>
          <a:xfrm>
            <a:off x="184935" y="1582220"/>
            <a:ext cx="11733087" cy="5065160"/>
          </a:xfrm>
          <a:prstGeom prst="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2B8EE8D-681A-54FC-996E-90BD1E1280F2}"/>
              </a:ext>
            </a:extLst>
          </p:cNvPr>
          <p:cNvCxnSpPr>
            <a:cxnSpLocks/>
            <a:endCxn id="15" idx="2"/>
          </p:cNvCxnSpPr>
          <p:nvPr/>
        </p:nvCxnSpPr>
        <p:spPr>
          <a:xfrm>
            <a:off x="6019800" y="1582220"/>
            <a:ext cx="31679" cy="5065160"/>
          </a:xfrm>
          <a:prstGeom prst="straightConnector1">
            <a:avLst/>
          </a:prstGeom>
          <a:ln w="952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D6CFDEA-6D8D-8022-7749-84E285AA0387}"/>
              </a:ext>
            </a:extLst>
          </p:cNvPr>
          <p:cNvSpPr/>
          <p:nvPr/>
        </p:nvSpPr>
        <p:spPr>
          <a:xfrm>
            <a:off x="6976153" y="2809763"/>
            <a:ext cx="4068567" cy="69607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         </a:t>
            </a:r>
          </a:p>
          <a:p>
            <a:pPr algn="ctr"/>
            <a:r>
              <a:rPr lang="en-US" b="1" dirty="0">
                <a:solidFill>
                  <a:srgbClr val="002060"/>
                </a:solidFill>
              </a:rPr>
              <a:t>Randomized controlled pilot study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30 children (age 6–10 years)</a:t>
            </a: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algn="ctr"/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4B69682-AD6E-26EA-37BC-CB23E244873C}"/>
              </a:ext>
            </a:extLst>
          </p:cNvPr>
          <p:cNvSpPr/>
          <p:nvPr/>
        </p:nvSpPr>
        <p:spPr>
          <a:xfrm>
            <a:off x="6976153" y="3965913"/>
            <a:ext cx="4068567" cy="69607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002060"/>
                </a:solidFill>
              </a:rPr>
              <a:t>Group A: VR-based training (n=15)</a:t>
            </a:r>
          </a:p>
          <a:p>
            <a:r>
              <a:rPr lang="en-US" b="1" dirty="0">
                <a:solidFill>
                  <a:srgbClr val="002060"/>
                </a:solidFill>
              </a:rPr>
              <a:t>Group B: Conventional training (n=15)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ABBDE82-1B7F-1C2D-2CBE-0FBCE3ABA69A}"/>
              </a:ext>
            </a:extLst>
          </p:cNvPr>
          <p:cNvSpPr/>
          <p:nvPr/>
        </p:nvSpPr>
        <p:spPr>
          <a:xfrm>
            <a:off x="6976153" y="4939389"/>
            <a:ext cx="4068567" cy="102212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Training Protocol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 6 weeks, 3 sessions per week.</a:t>
            </a:r>
          </a:p>
          <a:p>
            <a:pPr algn="ctr"/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</a:rPr>
              <a:t>Standardized Hand-Eye Coordination test(HECT)</a:t>
            </a:r>
            <a:endParaRPr lang="en-US" sz="1400" b="1" dirty="0">
              <a:solidFill>
                <a:srgbClr val="00206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EE7B1-8CBF-56B4-CD99-7B3FBD1116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9709" y="73049"/>
            <a:ext cx="837107" cy="8292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2679BFA-34B0-CEAB-6AEC-D323FCA8AA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40" y="959818"/>
            <a:ext cx="1579001" cy="3963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762160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8115B-EE59-B61A-CA27-FD23FC902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C017A85-0F4C-FCC9-D3BF-0D3E86874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490" y="441852"/>
            <a:ext cx="10515600" cy="1439983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>
                <a:solidFill>
                  <a:srgbClr val="FFFF00"/>
                </a:solidFill>
              </a:rPr>
              <a:t>Effect of Virtual Reality Training on Hand-Eye Coordination in Children (A Pilot Randomized Study</a:t>
            </a:r>
            <a:r>
              <a:rPr lang="en-US" sz="1800" b="1" dirty="0">
                <a:solidFill>
                  <a:srgbClr val="FFFF00"/>
                </a:solidFill>
              </a:rPr>
              <a:t>)</a:t>
            </a:r>
            <a:br>
              <a:rPr lang="en-US" sz="1800" b="1" dirty="0">
                <a:solidFill>
                  <a:srgbClr val="FFFF00"/>
                </a:solidFill>
              </a:rPr>
            </a:br>
            <a:br>
              <a:rPr lang="en-US" sz="1800" b="1" dirty="0">
                <a:solidFill>
                  <a:srgbClr val="FFFF00"/>
                </a:solidFill>
              </a:rPr>
            </a:br>
            <a:br>
              <a:rPr lang="en-US" sz="1200" dirty="0">
                <a:solidFill>
                  <a:srgbClr val="FFFF00"/>
                </a:solidFill>
              </a:rPr>
            </a:br>
            <a:br>
              <a:rPr lang="en-US" sz="1200" dirty="0">
                <a:solidFill>
                  <a:srgbClr val="FFFF00"/>
                </a:solidFill>
              </a:rPr>
            </a:br>
            <a:br>
              <a:rPr lang="en-US" sz="1200" dirty="0">
                <a:solidFill>
                  <a:srgbClr val="FFFF00"/>
                </a:solidFill>
              </a:rPr>
            </a:br>
            <a:endParaRPr lang="en-IN" sz="1200" dirty="0">
              <a:solidFill>
                <a:srgbClr val="FFFF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CB4E6D4-17B6-5C7A-0C3F-5A90ACA3FD5C}"/>
              </a:ext>
            </a:extLst>
          </p:cNvPr>
          <p:cNvSpPr/>
          <p:nvPr/>
        </p:nvSpPr>
        <p:spPr>
          <a:xfrm>
            <a:off x="184935" y="1582220"/>
            <a:ext cx="11733087" cy="5065160"/>
          </a:xfrm>
          <a:prstGeom prst="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456B90E-981A-F767-424D-1324EB39C4D9}"/>
              </a:ext>
            </a:extLst>
          </p:cNvPr>
          <p:cNvCxnSpPr>
            <a:cxnSpLocks/>
            <a:endCxn id="15" idx="2"/>
          </p:cNvCxnSpPr>
          <p:nvPr/>
        </p:nvCxnSpPr>
        <p:spPr>
          <a:xfrm>
            <a:off x="6019800" y="1582220"/>
            <a:ext cx="31679" cy="5065160"/>
          </a:xfrm>
          <a:prstGeom prst="straightConnector1">
            <a:avLst/>
          </a:prstGeom>
          <a:ln w="952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0BAED28-42EC-9A3E-CBB3-D90798CF0B72}"/>
              </a:ext>
            </a:extLst>
          </p:cNvPr>
          <p:cNvSpPr/>
          <p:nvPr/>
        </p:nvSpPr>
        <p:spPr>
          <a:xfrm>
            <a:off x="7679932" y="1861829"/>
            <a:ext cx="2609636" cy="5682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DISCUSSION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EA4FD251-6145-6632-C03B-CB19419C7FE1}"/>
              </a:ext>
            </a:extLst>
          </p:cNvPr>
          <p:cNvSpPr/>
          <p:nvPr/>
        </p:nvSpPr>
        <p:spPr>
          <a:xfrm>
            <a:off x="1740185" y="1861830"/>
            <a:ext cx="2609636" cy="5682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RESULTS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83F9F18-25EA-F1B0-F0B1-C3B19225249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041" y="2906196"/>
            <a:ext cx="4360255" cy="323789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8AD842B-7E7D-5099-8AC7-E4E3A7E7BD5D}"/>
              </a:ext>
            </a:extLst>
          </p:cNvPr>
          <p:cNvSpPr/>
          <p:nvPr/>
        </p:nvSpPr>
        <p:spPr>
          <a:xfrm>
            <a:off x="6411074" y="2630868"/>
            <a:ext cx="5147353" cy="6160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850"/>
              </a:lnSpc>
            </a:pPr>
            <a:r>
              <a:rPr lang="en-US" b="1" dirty="0">
                <a:solidFill>
                  <a:srgbClr val="3B4540"/>
                </a:solidFill>
                <a:latin typeface="Fraunces Extra Bold" pitchFamily="34" charset="0"/>
                <a:ea typeface="Fraunces Extra Bold" pitchFamily="34" charset="-122"/>
                <a:cs typeface="Fraunces Extra Bold" pitchFamily="34" charset="-120"/>
              </a:rPr>
              <a:t>VR Drives Significant Improvement</a:t>
            </a:r>
            <a:endParaRPr lang="en-US" dirty="0"/>
          </a:p>
        </p:txBody>
      </p:sp>
      <p:pic>
        <p:nvPicPr>
          <p:cNvPr id="8" name="Image 1" descr="preencoded.png">
            <a:extLst>
              <a:ext uri="{FF2B5EF4-FFF2-40B4-BE49-F238E27FC236}">
                <a16:creationId xmlns:a16="http://schemas.microsoft.com/office/drawing/2014/main" id="{3736A369-9EB3-D55B-AA4C-181C556C3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9231" y="3574615"/>
            <a:ext cx="1701165" cy="1701165"/>
          </a:xfrm>
          <a:prstGeom prst="rect">
            <a:avLst/>
          </a:prstGeom>
        </p:spPr>
      </p:pic>
      <p:pic>
        <p:nvPicPr>
          <p:cNvPr id="9" name="Image 1" descr="preencoded.png">
            <a:extLst>
              <a:ext uri="{FF2B5EF4-FFF2-40B4-BE49-F238E27FC236}">
                <a16:creationId xmlns:a16="http://schemas.microsoft.com/office/drawing/2014/main" id="{5866920D-51C9-2D29-AB9B-26C2528C4B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6032" y="3536733"/>
            <a:ext cx="1701165" cy="1701165"/>
          </a:xfrm>
          <a:prstGeom prst="rect">
            <a:avLst/>
          </a:prstGeom>
        </p:spPr>
      </p:pic>
      <p:sp>
        <p:nvSpPr>
          <p:cNvPr id="10" name="Text 8">
            <a:extLst>
              <a:ext uri="{FF2B5EF4-FFF2-40B4-BE49-F238E27FC236}">
                <a16:creationId xmlns:a16="http://schemas.microsoft.com/office/drawing/2014/main" id="{CE74E084-C6B5-05B5-4ABC-7599E927EECD}"/>
              </a:ext>
            </a:extLst>
          </p:cNvPr>
          <p:cNvSpPr/>
          <p:nvPr/>
        </p:nvSpPr>
        <p:spPr>
          <a:xfrm>
            <a:off x="5788997" y="5538802"/>
            <a:ext cx="4161632" cy="2941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50" b="1" dirty="0">
                <a:solidFill>
                  <a:schemeClr val="bg1"/>
                </a:solidFill>
                <a:latin typeface="Nobile" pitchFamily="34" charset="0"/>
                <a:ea typeface="Nobile" pitchFamily="34" charset="-122"/>
                <a:cs typeface="Nobile" pitchFamily="34" charset="-120"/>
              </a:rPr>
              <a:t>Point increase for </a:t>
            </a:r>
          </a:p>
          <a:p>
            <a:pPr marL="0" indent="0" algn="ctr">
              <a:lnSpc>
                <a:spcPts val="1400"/>
              </a:lnSpc>
              <a:buNone/>
            </a:pPr>
            <a:r>
              <a:rPr lang="en-US" sz="1050" b="1" dirty="0">
                <a:solidFill>
                  <a:schemeClr val="bg1"/>
                </a:solidFill>
                <a:latin typeface="Nobile" pitchFamily="34" charset="0"/>
                <a:ea typeface="Nobile" pitchFamily="34" charset="-122"/>
                <a:cs typeface="Nobile" pitchFamily="34" charset="-120"/>
              </a:rPr>
              <a:t>VR Training Group</a:t>
            </a:r>
            <a:endParaRPr lang="en-US" sz="1050" b="1" dirty="0">
              <a:solidFill>
                <a:schemeClr val="bg1"/>
              </a:solidFill>
            </a:endParaRPr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4D65442B-5C4D-B618-7223-853982D3A911}"/>
              </a:ext>
            </a:extLst>
          </p:cNvPr>
          <p:cNvSpPr/>
          <p:nvPr/>
        </p:nvSpPr>
        <p:spPr>
          <a:xfrm>
            <a:off x="8245798" y="5535594"/>
            <a:ext cx="4161632" cy="29410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1050" b="1" dirty="0">
                <a:solidFill>
                  <a:schemeClr val="bg1"/>
                </a:solidFill>
                <a:latin typeface="Nobile" pitchFamily="34" charset="0"/>
                <a:ea typeface="Nobile" pitchFamily="34" charset="-122"/>
                <a:cs typeface="Nobile" pitchFamily="34" charset="-120"/>
              </a:rPr>
              <a:t>Point increase for </a:t>
            </a:r>
          </a:p>
          <a:p>
            <a:pPr marL="0" indent="0" algn="ctr">
              <a:lnSpc>
                <a:spcPts val="1400"/>
              </a:lnSpc>
              <a:buNone/>
            </a:pPr>
            <a:r>
              <a:rPr lang="en-US" sz="1050" b="1" dirty="0">
                <a:solidFill>
                  <a:schemeClr val="bg1"/>
                </a:solidFill>
                <a:latin typeface="Nobile" pitchFamily="34" charset="0"/>
                <a:ea typeface="Nobile" pitchFamily="34" charset="-122"/>
                <a:cs typeface="Nobile" pitchFamily="34" charset="-120"/>
              </a:rPr>
              <a:t>VR Training Group</a:t>
            </a:r>
            <a:endParaRPr lang="en-US" sz="1050" b="1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EEFD387-9CB9-AD59-BBF9-6A51ED16DE78}"/>
              </a:ext>
            </a:extLst>
          </p:cNvPr>
          <p:cNvSpPr txBox="1"/>
          <p:nvPr/>
        </p:nvSpPr>
        <p:spPr>
          <a:xfrm>
            <a:off x="7559129" y="4071254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>
                <a:solidFill>
                  <a:srgbClr val="FFFF00"/>
                </a:solidFill>
              </a:rPr>
              <a:t>27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35F8F1-CCE3-12AE-2DBB-C87CA87E5D72}"/>
              </a:ext>
            </a:extLst>
          </p:cNvPr>
          <p:cNvSpPr txBox="1"/>
          <p:nvPr/>
        </p:nvSpPr>
        <p:spPr>
          <a:xfrm>
            <a:off x="9950629" y="3988140"/>
            <a:ext cx="91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>
                <a:solidFill>
                  <a:srgbClr val="FFFF00"/>
                </a:solidFill>
              </a:rPr>
              <a:t>12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2FE18D3-1D16-5C0B-55FC-761B1A2896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9709" y="73049"/>
            <a:ext cx="837107" cy="82920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EDBBCDF-4FE6-3FDD-A7CA-96FD7FE0E7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40" y="959818"/>
            <a:ext cx="1579001" cy="3963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36969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8D56C-4758-CE4A-2C47-6E623FF3E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C83FE2-4746-198C-AE85-65E82F81A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5490" y="441852"/>
            <a:ext cx="10515600" cy="1439983"/>
          </a:xfrm>
        </p:spPr>
        <p:txBody>
          <a:bodyPr>
            <a:noAutofit/>
          </a:bodyPr>
          <a:lstStyle/>
          <a:p>
            <a:pPr algn="ctr"/>
            <a:r>
              <a:rPr lang="en-US" sz="2000" b="1" dirty="0">
                <a:solidFill>
                  <a:srgbClr val="FFFF00"/>
                </a:solidFill>
              </a:rPr>
              <a:t>Effect of Virtual Reality Training on Hand-Eye Coordination in Children (A Pilot Randomized Study</a:t>
            </a:r>
            <a:r>
              <a:rPr lang="en-US" sz="1800" b="1" dirty="0">
                <a:solidFill>
                  <a:srgbClr val="FFFF00"/>
                </a:solidFill>
              </a:rPr>
              <a:t>)</a:t>
            </a:r>
            <a:br>
              <a:rPr lang="en-US" sz="1800" b="1" dirty="0">
                <a:solidFill>
                  <a:srgbClr val="FFFF00"/>
                </a:solidFill>
              </a:rPr>
            </a:br>
            <a:br>
              <a:rPr lang="en-US" sz="1800" b="1" dirty="0">
                <a:solidFill>
                  <a:srgbClr val="FFFF00"/>
                </a:solidFill>
              </a:rPr>
            </a:br>
            <a:br>
              <a:rPr lang="en-US" sz="1200" dirty="0">
                <a:solidFill>
                  <a:srgbClr val="FFFF00"/>
                </a:solidFill>
              </a:rPr>
            </a:br>
            <a:br>
              <a:rPr lang="en-US" sz="1200" dirty="0">
                <a:solidFill>
                  <a:srgbClr val="FFFF00"/>
                </a:solidFill>
              </a:rPr>
            </a:br>
            <a:br>
              <a:rPr lang="en-US" sz="1200" dirty="0">
                <a:solidFill>
                  <a:srgbClr val="FFFF00"/>
                </a:solidFill>
              </a:rPr>
            </a:br>
            <a:endParaRPr lang="en-IN" sz="1200" dirty="0">
              <a:solidFill>
                <a:srgbClr val="FFFF00"/>
              </a:solidFill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BC4FC4B3-7245-A212-C351-5A5264ABF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9546" y="2666757"/>
            <a:ext cx="5718476" cy="393768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1. Smith J. et al. Virtual Reality in Pediatric Rehabilitation. J Child Dev, 2021.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2. Lee H. et al. Hand-Eye Coordination Training Methods. Rehab Med, 2020.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A95394-C80E-13FB-B429-45A5F5CEE606}"/>
              </a:ext>
            </a:extLst>
          </p:cNvPr>
          <p:cNvSpPr/>
          <p:nvPr/>
        </p:nvSpPr>
        <p:spPr>
          <a:xfrm>
            <a:off x="184935" y="1582220"/>
            <a:ext cx="11733087" cy="5065160"/>
          </a:xfrm>
          <a:prstGeom prst="rect">
            <a:avLst/>
          </a:prstGeom>
          <a:noFill/>
          <a:ln w="190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786F34A4-BE2F-38F0-B9D8-95C5B0FB75F5}"/>
              </a:ext>
            </a:extLst>
          </p:cNvPr>
          <p:cNvCxnSpPr>
            <a:cxnSpLocks/>
            <a:endCxn id="15" idx="2"/>
          </p:cNvCxnSpPr>
          <p:nvPr/>
        </p:nvCxnSpPr>
        <p:spPr>
          <a:xfrm>
            <a:off x="6019800" y="1582220"/>
            <a:ext cx="31679" cy="5065160"/>
          </a:xfrm>
          <a:prstGeom prst="straightConnector1">
            <a:avLst/>
          </a:prstGeom>
          <a:ln w="952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E4145AE-8927-B4C9-CA77-EB43AAFA7560}"/>
              </a:ext>
            </a:extLst>
          </p:cNvPr>
          <p:cNvSpPr/>
          <p:nvPr/>
        </p:nvSpPr>
        <p:spPr>
          <a:xfrm>
            <a:off x="1676400" y="1881835"/>
            <a:ext cx="2609636" cy="5682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CONCLUSION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AE7B6EB-446D-341A-D506-681F56D5A9A0}"/>
              </a:ext>
            </a:extLst>
          </p:cNvPr>
          <p:cNvSpPr/>
          <p:nvPr/>
        </p:nvSpPr>
        <p:spPr>
          <a:xfrm>
            <a:off x="7721458" y="1881834"/>
            <a:ext cx="2609636" cy="5682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REFERENCES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77C718C-1738-2019-ACB5-6F821AFF76E7}"/>
              </a:ext>
            </a:extLst>
          </p:cNvPr>
          <p:cNvSpPr/>
          <p:nvPr/>
        </p:nvSpPr>
        <p:spPr>
          <a:xfrm>
            <a:off x="524410" y="2927491"/>
            <a:ext cx="5147353" cy="100301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VR: A Promising Horizon for Pediatric Rehabilitation</a:t>
            </a:r>
          </a:p>
          <a:p>
            <a:pPr algn="ctr"/>
            <a:r>
              <a:rPr lang="en-IN" b="1" dirty="0">
                <a:solidFill>
                  <a:srgbClr val="002060"/>
                </a:solidFill>
              </a:rPr>
              <a:t>Could be integrated into paediatric rehabilitation programs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9D8461-604A-236C-447F-FE54D3286EBF}"/>
              </a:ext>
            </a:extLst>
          </p:cNvPr>
          <p:cNvSpPr txBox="1"/>
          <p:nvPr/>
        </p:nvSpPr>
        <p:spPr>
          <a:xfrm>
            <a:off x="881008" y="3387462"/>
            <a:ext cx="609771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IN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</a:rPr>
              <a:t>                              </a:t>
            </a:r>
            <a:r>
              <a:rPr lang="en-US" sz="1800" b="1" dirty="0">
                <a:solidFill>
                  <a:srgbClr val="FFFF00"/>
                </a:solidFill>
              </a:rPr>
              <a:t>Limitations: 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</a:rPr>
              <a:t>Small sample size, short follow-up.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bg1"/>
                </a:solidFill>
              </a:rPr>
              <a:t>Future studies with larger cohorts are needed.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4ED198-5AF1-8FE1-802A-1A29488019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9709" y="73049"/>
            <a:ext cx="837107" cy="8292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08DC695-A9F5-9667-F8B3-F0C4E732DF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40" y="959818"/>
            <a:ext cx="1579001" cy="39639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32344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426</Words>
  <Application>Microsoft Office PowerPoint</Application>
  <PresentationFormat>Widescreen</PresentationFormat>
  <Paragraphs>87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Fraunces Extra Bold</vt:lpstr>
      <vt:lpstr>Nobile</vt:lpstr>
      <vt:lpstr>1_Office Theme</vt:lpstr>
      <vt:lpstr>PowerPoint Presentation</vt:lpstr>
      <vt:lpstr>Effect of Virtual Reality Training on Hand-Eye Coordination in Children (A Pilot Randomized Study)     </vt:lpstr>
      <vt:lpstr>Effect of Virtual Reality Training on Hand-Eye Coordination in Children (A Pilot Randomized Study)     </vt:lpstr>
      <vt:lpstr>Effect of Virtual Reality Training on Hand-Eye Coordination in Children (A Pilot Randomized Study)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Monusha M</dc:creator>
  <cp:lastModifiedBy>Ganga IT Department</cp:lastModifiedBy>
  <cp:revision>8</cp:revision>
  <dcterms:created xsi:type="dcterms:W3CDTF">2025-08-22T09:04:27Z</dcterms:created>
  <dcterms:modified xsi:type="dcterms:W3CDTF">2026-01-08T04:32:57Z</dcterms:modified>
</cp:coreProperties>
</file>